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
  </p:notesMasterIdLst>
  <p:sldIdLst>
    <p:sldId id="256" r:id="rId3"/>
    <p:sldId id="257"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A3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6" d="100"/>
          <a:sy n="86" d="100"/>
        </p:scale>
        <p:origin x="138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1"/>
            <a:ext cx="2919412" cy="495300"/>
          </a:xfrm>
          <a:prstGeom prst="rect">
            <a:avLst/>
          </a:prstGeom>
        </p:spPr>
        <p:txBody>
          <a:bodyPr vert="horz" lIns="91440" tIns="45720" rIns="91440" bIns="45720" rtlCol="0"/>
          <a:lstStyle>
            <a:lvl1pPr algn="r">
              <a:defRPr sz="1200"/>
            </a:lvl1pPr>
          </a:lstStyle>
          <a:p>
            <a:fld id="{25380726-AADA-47E1-B61B-EEB624D59C9A}" type="datetimeFigureOut">
              <a:rPr kumimoji="1" lang="ja-JP" altLang="en-US" smtClean="0"/>
              <a:t>2018/11/30</a:t>
            </a:fld>
            <a:endParaRPr kumimoji="1" lang="ja-JP" altLang="en-US"/>
          </a:p>
        </p:txBody>
      </p:sp>
      <p:sp>
        <p:nvSpPr>
          <p:cNvPr id="4" name="スライド イメージ プレースホルダー 3"/>
          <p:cNvSpPr>
            <a:spLocks noGrp="1" noRot="1" noChangeAspect="1"/>
          </p:cNvSpPr>
          <p:nvPr>
            <p:ph type="sldImg" idx="2"/>
          </p:nvPr>
        </p:nvSpPr>
        <p:spPr>
          <a:xfrm>
            <a:off x="1147763" y="1231900"/>
            <a:ext cx="4440237"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4"/>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4"/>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4"/>
            <a:ext cx="2919412" cy="495300"/>
          </a:xfrm>
          <a:prstGeom prst="rect">
            <a:avLst/>
          </a:prstGeom>
        </p:spPr>
        <p:txBody>
          <a:bodyPr vert="horz" lIns="91440" tIns="45720" rIns="91440" bIns="45720" rtlCol="0" anchor="b"/>
          <a:lstStyle>
            <a:lvl1pPr algn="r">
              <a:defRPr sz="1200"/>
            </a:lvl1pPr>
          </a:lstStyle>
          <a:p>
            <a:fld id="{B82362F5-87FA-4C01-9092-2FB6D6555979}" type="slidenum">
              <a:rPr kumimoji="1" lang="ja-JP" altLang="en-US" smtClean="0"/>
              <a:t>‹#›</a:t>
            </a:fld>
            <a:endParaRPr kumimoji="1" lang="ja-JP" altLang="en-US"/>
          </a:p>
        </p:txBody>
      </p:sp>
    </p:spTree>
    <p:extLst>
      <p:ext uri="{BB962C8B-B14F-4D97-AF65-F5344CB8AC3E}">
        <p14:creationId xmlns:p14="http://schemas.microsoft.com/office/powerpoint/2010/main" val="21792653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82362F5-87FA-4C01-9092-2FB6D6555979}" type="slidenum">
              <a:rPr kumimoji="1" lang="ja-JP" altLang="en-US" smtClean="0"/>
              <a:t>1</a:t>
            </a:fld>
            <a:endParaRPr kumimoji="1" lang="ja-JP" altLang="en-US"/>
          </a:p>
        </p:txBody>
      </p:sp>
    </p:spTree>
    <p:extLst>
      <p:ext uri="{BB962C8B-B14F-4D97-AF65-F5344CB8AC3E}">
        <p14:creationId xmlns:p14="http://schemas.microsoft.com/office/powerpoint/2010/main" val="169991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82362F5-87FA-4C01-9092-2FB6D6555979}" type="slidenum">
              <a:rPr kumimoji="1" lang="ja-JP" altLang="en-US" smtClean="0"/>
              <a:t>2</a:t>
            </a:fld>
            <a:endParaRPr kumimoji="1" lang="ja-JP" altLang="en-US"/>
          </a:p>
        </p:txBody>
      </p:sp>
    </p:spTree>
    <p:extLst>
      <p:ext uri="{BB962C8B-B14F-4D97-AF65-F5344CB8AC3E}">
        <p14:creationId xmlns:p14="http://schemas.microsoft.com/office/powerpoint/2010/main" val="28187093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栄養学のプレゼンテーション">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4214810" y="1714488"/>
            <a:ext cx="4714908" cy="2000264"/>
          </a:xfrm>
        </p:spPr>
        <p:txBody>
          <a:bodyPr>
            <a:normAutofit/>
          </a:bodyPr>
          <a:lstStyle>
            <a:lvl1pPr algn="l">
              <a:defRPr sz="4000">
                <a:solidFill>
                  <a:schemeClr val="accent1">
                    <a:lumMod val="50000"/>
                  </a:schemeClr>
                </a:solidFill>
              </a:defRPr>
            </a:lvl1pPr>
          </a:lstStyle>
          <a:p>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4214810" y="4857760"/>
            <a:ext cx="4714908" cy="642942"/>
          </a:xfrm>
        </p:spPr>
        <p:txBody>
          <a:bodyPr>
            <a:normAutofit/>
          </a:bodyPr>
          <a:lstStyle>
            <a:lvl1pPr marL="0" indent="0" algn="l">
              <a:buNone/>
              <a:defRPr sz="2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endParaRPr kumimoji="1" lang="ja-JP" altLang="en-US" dirty="0"/>
          </a:p>
        </p:txBody>
      </p:sp>
      <p:sp>
        <p:nvSpPr>
          <p:cNvPr id="4" name="日付プレースホルダ 3"/>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 2"/>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F5E34C6-9C80-4778-8407-6E0FB7C4013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500042"/>
            <a:ext cx="8229600" cy="71438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756C9-93A3-494E-A8B7-60CEB328D4BD}" type="datetimeFigureOut">
              <a:rPr kumimoji="1" lang="ja-JP" altLang="en-US" smtClean="0"/>
              <a:t>2018/11/30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E34C6-9C80-4778-8407-6E0FB7C4013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accent1">
              <a:lumMod val="50000"/>
            </a:schemeClr>
          </a:solidFill>
          <a:latin typeface="+mj-lt"/>
          <a:ea typeface="+mj-ea"/>
          <a:cs typeface="+mj-cs"/>
        </a:defRPr>
      </a:lvl1pPr>
    </p:titleStyle>
    <p:bodyStyle>
      <a:lvl1pPr marL="342900" indent="-342900" algn="l" defTabSz="914400" rtl="0" eaLnBrk="1" latinLnBrk="0" hangingPunct="1">
        <a:spcBef>
          <a:spcPct val="20000"/>
        </a:spcBef>
        <a:buClr>
          <a:srgbClr val="FFC000"/>
        </a:buClr>
        <a:buFont typeface="Wingdings" pitchFamily="2" charset="2"/>
        <a:buChar char="n"/>
        <a:defRPr kumimoji="1" sz="3200" kern="1200">
          <a:solidFill>
            <a:schemeClr val="tx1"/>
          </a:solidFill>
          <a:latin typeface="+mn-lt"/>
          <a:ea typeface="+mn-ea"/>
          <a:cs typeface="+mn-cs"/>
        </a:defRPr>
      </a:lvl1pPr>
      <a:lvl2pPr marL="742950" indent="-285750" algn="l" defTabSz="914400" rtl="0" eaLnBrk="1" latinLnBrk="0" hangingPunct="1">
        <a:spcBef>
          <a:spcPct val="20000"/>
        </a:spcBef>
        <a:buClr>
          <a:srgbClr val="FFC000"/>
        </a:buClr>
        <a:buFont typeface="Wingdings" pitchFamily="2" charset="2"/>
        <a:buChar char="u"/>
        <a:defRPr kumimoji="1" sz="2800" kern="1200">
          <a:solidFill>
            <a:schemeClr val="tx1"/>
          </a:solidFill>
          <a:latin typeface="+mn-lt"/>
          <a:ea typeface="+mn-ea"/>
          <a:cs typeface="+mn-cs"/>
        </a:defRPr>
      </a:lvl2pPr>
      <a:lvl3pPr marL="1143000" indent="-228600" algn="l" defTabSz="914400" rtl="0" eaLnBrk="1" latinLnBrk="0" hangingPunct="1">
        <a:spcBef>
          <a:spcPct val="20000"/>
        </a:spcBef>
        <a:buClr>
          <a:srgbClr val="FFC000"/>
        </a:buClr>
        <a:buFont typeface="Wingdings" pitchFamily="2" charset="2"/>
        <a:buChar char="l"/>
        <a:defRPr kumimoji="1" sz="2400" kern="1200">
          <a:solidFill>
            <a:schemeClr val="tx1"/>
          </a:solidFill>
          <a:latin typeface="+mn-lt"/>
          <a:ea typeface="+mn-ea"/>
          <a:cs typeface="+mn-cs"/>
        </a:defRPr>
      </a:lvl3pPr>
      <a:lvl4pPr marL="1600200" indent="-228600" algn="l" defTabSz="914400" rtl="0" eaLnBrk="1" latinLnBrk="0" hangingPunct="1">
        <a:spcBef>
          <a:spcPct val="20000"/>
        </a:spcBef>
        <a:buClr>
          <a:srgbClr val="FFC000"/>
        </a:buClr>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Clr>
          <a:srgbClr val="FFC000"/>
        </a:buClr>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latin typeface="HGP創英角ﾎﾟｯﾌﾟ体" panose="040B0A00000000000000" pitchFamily="50" charset="-128"/>
                <a:ea typeface="HGP創英角ﾎﾟｯﾌﾟ体" panose="040B0A00000000000000" pitchFamily="50" charset="-128"/>
              </a:rPr>
              <a:t>シンボルマーク募集</a:t>
            </a:r>
          </a:p>
        </p:txBody>
      </p:sp>
      <p:sp>
        <p:nvSpPr>
          <p:cNvPr id="3" name="サブタイトル 2"/>
          <p:cNvSpPr>
            <a:spLocks noGrp="1"/>
          </p:cNvSpPr>
          <p:nvPr>
            <p:ph type="subTitle" idx="1"/>
          </p:nvPr>
        </p:nvSpPr>
        <p:spPr/>
        <p:txBody>
          <a:bodyPr>
            <a:normAutofit fontScale="85000" lnSpcReduction="20000"/>
          </a:bodyPr>
          <a:lstStyle/>
          <a:p>
            <a:r>
              <a:rPr kumimoji="1" lang="ja-JP" altLang="en-US" dirty="0">
                <a:solidFill>
                  <a:schemeClr val="accent6">
                    <a:lumMod val="75000"/>
                  </a:schemeClr>
                </a:solidFill>
              </a:rPr>
              <a:t>秋田県トラック協会では、組織の象徴となるシンボルマークを広く募集します。</a:t>
            </a:r>
          </a:p>
          <a:p>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478E72-E727-4F73-A3AC-ED29A11F3A76}"/>
              </a:ext>
            </a:extLst>
          </p:cNvPr>
          <p:cNvSpPr>
            <a:spLocks noGrp="1"/>
          </p:cNvSpPr>
          <p:nvPr>
            <p:ph type="title"/>
          </p:nvPr>
        </p:nvSpPr>
        <p:spPr>
          <a:xfrm>
            <a:off x="457200" y="282770"/>
            <a:ext cx="8229600" cy="824538"/>
          </a:xfrm>
        </p:spPr>
        <p:txBody>
          <a:bodyPr>
            <a:normAutofit fontScale="90000"/>
          </a:bodyPr>
          <a:lstStyle/>
          <a:p>
            <a:r>
              <a:rPr kumimoji="1" lang="ja-JP" altLang="en-US" dirty="0">
                <a:latin typeface="HGP創英角ﾎﾟｯﾌﾟ体" panose="040B0A00000000000000" pitchFamily="50" charset="-128"/>
                <a:ea typeface="HGP創英角ﾎﾟｯﾌﾟ体" panose="040B0A00000000000000" pitchFamily="50" charset="-128"/>
              </a:rPr>
              <a:t>協会のシンボルマークを募集します。</a:t>
            </a:r>
          </a:p>
        </p:txBody>
      </p:sp>
      <p:sp>
        <p:nvSpPr>
          <p:cNvPr id="14" name="コンテンツ プレースホルダー 13">
            <a:extLst>
              <a:ext uri="{FF2B5EF4-FFF2-40B4-BE49-F238E27FC236}">
                <a16:creationId xmlns:a16="http://schemas.microsoft.com/office/drawing/2014/main" id="{2B0848C4-A6DC-4C49-98D9-34854197FA5E}"/>
              </a:ext>
            </a:extLst>
          </p:cNvPr>
          <p:cNvSpPr>
            <a:spLocks noGrp="1"/>
          </p:cNvSpPr>
          <p:nvPr>
            <p:ph sz="half" idx="1"/>
          </p:nvPr>
        </p:nvSpPr>
        <p:spPr/>
        <p:txBody>
          <a:bodyPr/>
          <a:lstStyle/>
          <a:p>
            <a:endParaRPr lang="ja-JP" altLang="en-US" dirty="0"/>
          </a:p>
        </p:txBody>
      </p:sp>
      <p:sp>
        <p:nvSpPr>
          <p:cNvPr id="16" name="コンテンツ プレースホルダー 15">
            <a:extLst>
              <a:ext uri="{FF2B5EF4-FFF2-40B4-BE49-F238E27FC236}">
                <a16:creationId xmlns:a16="http://schemas.microsoft.com/office/drawing/2014/main" id="{B5CA2889-8316-415E-95CB-E79D98E0C36E}"/>
              </a:ext>
            </a:extLst>
          </p:cNvPr>
          <p:cNvSpPr>
            <a:spLocks noGrp="1"/>
          </p:cNvSpPr>
          <p:nvPr>
            <p:ph sz="half" idx="2"/>
          </p:nvPr>
        </p:nvSpPr>
        <p:spPr>
          <a:xfrm>
            <a:off x="4694745" y="1649985"/>
            <a:ext cx="4038600" cy="4525963"/>
          </a:xfrm>
        </p:spPr>
        <p:txBody>
          <a:bodyPr/>
          <a:lstStyle/>
          <a:p>
            <a:endParaRPr lang="ja-JP" altLang="en-US" dirty="0"/>
          </a:p>
        </p:txBody>
      </p:sp>
      <p:sp>
        <p:nvSpPr>
          <p:cNvPr id="17" name="四角形: 角を丸くする 16">
            <a:extLst>
              <a:ext uri="{FF2B5EF4-FFF2-40B4-BE49-F238E27FC236}">
                <a16:creationId xmlns:a16="http://schemas.microsoft.com/office/drawing/2014/main" id="{BCAE75CB-15B1-48FA-B7ED-648E2EC17930}"/>
              </a:ext>
            </a:extLst>
          </p:cNvPr>
          <p:cNvSpPr/>
          <p:nvPr/>
        </p:nvSpPr>
        <p:spPr>
          <a:xfrm>
            <a:off x="457200" y="1600200"/>
            <a:ext cx="4038600" cy="182879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rPr>
              <a:t>趣旨</a:t>
            </a:r>
          </a:p>
          <a:p>
            <a:r>
              <a:rPr lang="ja-JP" altLang="en-US" dirty="0">
                <a:solidFill>
                  <a:schemeClr val="tx1"/>
                </a:solidFill>
              </a:rPr>
              <a:t>　</a:t>
            </a:r>
            <a:r>
              <a:rPr lang="ja-JP" altLang="en-US" sz="1050" dirty="0">
                <a:solidFill>
                  <a:schemeClr val="tx1"/>
                </a:solidFill>
              </a:rPr>
              <a:t>トラック輸送は、国内貨物輸送の９割を占め、我が国の基幹産業として国民生活と経済を支えるライフラインとして、非常に重要な役割りを担っています。県内においても、経済を支える動脈として、農産物から産業用資材、生活必需品まであらゆる物を輸送し皆様の暮らしを支えています。</a:t>
            </a:r>
          </a:p>
          <a:p>
            <a:r>
              <a:rPr kumimoji="1" lang="ja-JP" altLang="en-US" sz="1050" dirty="0">
                <a:solidFill>
                  <a:schemeClr val="tx1"/>
                </a:solidFill>
              </a:rPr>
              <a:t>　今回、秋田県トラック協会では、その重要な使命を担う機関として象徴となるシンボルマークを定め組織活動に役立てていきたいと考えています。</a:t>
            </a:r>
          </a:p>
        </p:txBody>
      </p:sp>
      <p:sp>
        <p:nvSpPr>
          <p:cNvPr id="18" name="四角形: 角を丸くする 17">
            <a:extLst>
              <a:ext uri="{FF2B5EF4-FFF2-40B4-BE49-F238E27FC236}">
                <a16:creationId xmlns:a16="http://schemas.microsoft.com/office/drawing/2014/main" id="{76777E48-49A2-4948-A07D-EACF4C91BD2D}"/>
              </a:ext>
            </a:extLst>
          </p:cNvPr>
          <p:cNvSpPr/>
          <p:nvPr/>
        </p:nvSpPr>
        <p:spPr>
          <a:xfrm>
            <a:off x="457200" y="3603021"/>
            <a:ext cx="4048452" cy="119413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rPr>
              <a:t>募集内容</a:t>
            </a:r>
          </a:p>
          <a:p>
            <a:r>
              <a:rPr kumimoji="1" lang="ja-JP" altLang="en-US" sz="1050" dirty="0">
                <a:solidFill>
                  <a:schemeClr val="tx1"/>
                </a:solidFill>
              </a:rPr>
              <a:t>・秋田県トラック協会をイメージできるシンボルマーク（図）及びロ</a:t>
            </a:r>
          </a:p>
          <a:p>
            <a:r>
              <a:rPr lang="ja-JP" altLang="en-US" sz="1050" dirty="0">
                <a:solidFill>
                  <a:schemeClr val="tx1"/>
                </a:solidFill>
              </a:rPr>
              <a:t>　</a:t>
            </a:r>
            <a:r>
              <a:rPr kumimoji="1" lang="ja-JP" altLang="en-US" sz="1050" dirty="0">
                <a:solidFill>
                  <a:schemeClr val="tx1"/>
                </a:solidFill>
              </a:rPr>
              <a:t>ゴタイプ（文字）のセットか、シンボルマークのみとします。</a:t>
            </a:r>
          </a:p>
          <a:p>
            <a:r>
              <a:rPr lang="ja-JP" altLang="en-US" sz="1050" dirty="0">
                <a:solidFill>
                  <a:schemeClr val="tx1"/>
                </a:solidFill>
              </a:rPr>
              <a:t>・カラー及びモノクロで使用できるものであること。</a:t>
            </a:r>
          </a:p>
          <a:p>
            <a:r>
              <a:rPr kumimoji="1" lang="ja-JP" altLang="en-US" sz="1050" dirty="0">
                <a:solidFill>
                  <a:schemeClr val="tx1"/>
                </a:solidFill>
              </a:rPr>
              <a:t>・拡大・縮小しても使用できるものであること</a:t>
            </a:r>
            <a:r>
              <a:rPr lang="ja-JP" altLang="en-US" sz="1050" dirty="0">
                <a:solidFill>
                  <a:schemeClr val="tx1"/>
                </a:solidFill>
              </a:rPr>
              <a:t>。</a:t>
            </a:r>
            <a:endParaRPr kumimoji="1" lang="ja-JP" altLang="en-US" sz="1050" dirty="0">
              <a:solidFill>
                <a:schemeClr val="tx1"/>
              </a:solidFill>
            </a:endParaRPr>
          </a:p>
          <a:p>
            <a:r>
              <a:rPr lang="ja-JP" altLang="en-US" sz="1050" dirty="0">
                <a:solidFill>
                  <a:schemeClr val="tx1"/>
                </a:solidFill>
              </a:rPr>
              <a:t>・自作未発表のものであること。</a:t>
            </a:r>
          </a:p>
          <a:p>
            <a:endParaRPr kumimoji="1" lang="ja-JP" altLang="en-US" sz="1050" dirty="0">
              <a:solidFill>
                <a:schemeClr val="tx1"/>
              </a:solidFill>
            </a:endParaRPr>
          </a:p>
        </p:txBody>
      </p:sp>
      <p:sp>
        <p:nvSpPr>
          <p:cNvPr id="19" name="四角形: 角を丸くする 18">
            <a:extLst>
              <a:ext uri="{FF2B5EF4-FFF2-40B4-BE49-F238E27FC236}">
                <a16:creationId xmlns:a16="http://schemas.microsoft.com/office/drawing/2014/main" id="{901433AD-230D-4856-9551-8230140D6ECF}"/>
              </a:ext>
            </a:extLst>
          </p:cNvPr>
          <p:cNvSpPr/>
          <p:nvPr/>
        </p:nvSpPr>
        <p:spPr>
          <a:xfrm>
            <a:off x="457200" y="4954573"/>
            <a:ext cx="4038600" cy="46064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mn-ea"/>
              </a:rPr>
              <a:t>募集期間　　</a:t>
            </a:r>
            <a:r>
              <a:rPr kumimoji="1" lang="ja-JP" altLang="en-US" sz="1200" dirty="0">
                <a:solidFill>
                  <a:schemeClr val="tx1"/>
                </a:solidFill>
                <a:latin typeface="+mn-ea"/>
              </a:rPr>
              <a:t>平成</a:t>
            </a:r>
            <a:r>
              <a:rPr kumimoji="1" lang="en-US" altLang="ja-JP" sz="1200" dirty="0">
                <a:solidFill>
                  <a:schemeClr val="tx1"/>
                </a:solidFill>
                <a:latin typeface="+mn-ea"/>
              </a:rPr>
              <a:t>30</a:t>
            </a:r>
            <a:r>
              <a:rPr kumimoji="1" lang="ja-JP" altLang="en-US" sz="1200" dirty="0">
                <a:solidFill>
                  <a:schemeClr val="tx1"/>
                </a:solidFill>
                <a:latin typeface="+mn-ea"/>
              </a:rPr>
              <a:t>年</a:t>
            </a:r>
            <a:r>
              <a:rPr kumimoji="1" lang="en-US" altLang="ja-JP" sz="1200" dirty="0">
                <a:solidFill>
                  <a:schemeClr val="tx1"/>
                </a:solidFill>
                <a:latin typeface="+mn-ea"/>
              </a:rPr>
              <a:t>12</a:t>
            </a:r>
            <a:r>
              <a:rPr kumimoji="1" lang="ja-JP" altLang="en-US" sz="1200" dirty="0">
                <a:solidFill>
                  <a:schemeClr val="tx1"/>
                </a:solidFill>
                <a:latin typeface="+mn-ea"/>
              </a:rPr>
              <a:t>月</a:t>
            </a:r>
            <a:r>
              <a:rPr kumimoji="1" lang="en-US" altLang="ja-JP" sz="1200" dirty="0">
                <a:solidFill>
                  <a:schemeClr val="tx1"/>
                </a:solidFill>
                <a:latin typeface="+mn-ea"/>
              </a:rPr>
              <a:t>1</a:t>
            </a:r>
            <a:r>
              <a:rPr kumimoji="1" lang="ja-JP" altLang="en-US" sz="1200" dirty="0">
                <a:solidFill>
                  <a:schemeClr val="tx1"/>
                </a:solidFill>
                <a:latin typeface="+mn-ea"/>
              </a:rPr>
              <a:t>日～平成</a:t>
            </a:r>
            <a:r>
              <a:rPr kumimoji="1" lang="en-US" altLang="ja-JP" sz="1200" dirty="0">
                <a:solidFill>
                  <a:schemeClr val="tx1"/>
                </a:solidFill>
                <a:latin typeface="+mn-ea"/>
              </a:rPr>
              <a:t>31</a:t>
            </a:r>
            <a:r>
              <a:rPr kumimoji="1" lang="ja-JP" altLang="en-US" sz="1200" dirty="0">
                <a:solidFill>
                  <a:schemeClr val="tx1"/>
                </a:solidFill>
                <a:latin typeface="+mn-ea"/>
              </a:rPr>
              <a:t>年</a:t>
            </a:r>
            <a:r>
              <a:rPr kumimoji="1" lang="en-US" altLang="ja-JP" sz="1200" dirty="0">
                <a:solidFill>
                  <a:schemeClr val="tx1"/>
                </a:solidFill>
                <a:latin typeface="+mn-ea"/>
              </a:rPr>
              <a:t>1</a:t>
            </a:r>
            <a:r>
              <a:rPr kumimoji="1" lang="ja-JP" altLang="en-US" sz="1200" dirty="0">
                <a:solidFill>
                  <a:schemeClr val="tx1"/>
                </a:solidFill>
                <a:latin typeface="+mn-ea"/>
              </a:rPr>
              <a:t>月</a:t>
            </a:r>
            <a:r>
              <a:rPr kumimoji="1" lang="en-US" altLang="ja-JP" sz="1200" dirty="0">
                <a:solidFill>
                  <a:schemeClr val="tx1"/>
                </a:solidFill>
                <a:latin typeface="+mn-ea"/>
              </a:rPr>
              <a:t>31</a:t>
            </a:r>
            <a:r>
              <a:rPr kumimoji="1" lang="ja-JP" altLang="en-US" sz="1200" dirty="0">
                <a:solidFill>
                  <a:schemeClr val="tx1"/>
                </a:solidFill>
                <a:latin typeface="+mn-ea"/>
              </a:rPr>
              <a:t>日</a:t>
            </a:r>
          </a:p>
        </p:txBody>
      </p:sp>
      <p:sp>
        <p:nvSpPr>
          <p:cNvPr id="20" name="四角形: 角を丸くする 19">
            <a:extLst>
              <a:ext uri="{FF2B5EF4-FFF2-40B4-BE49-F238E27FC236}">
                <a16:creationId xmlns:a16="http://schemas.microsoft.com/office/drawing/2014/main" id="{A79C122F-035E-4171-81C5-A3C251AF801D}"/>
              </a:ext>
            </a:extLst>
          </p:cNvPr>
          <p:cNvSpPr/>
          <p:nvPr/>
        </p:nvSpPr>
        <p:spPr>
          <a:xfrm>
            <a:off x="457200" y="5589239"/>
            <a:ext cx="4023818" cy="4490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応募資格　　</a:t>
            </a:r>
            <a:r>
              <a:rPr kumimoji="1" lang="ja-JP" altLang="en-US" sz="1050" dirty="0">
                <a:solidFill>
                  <a:schemeClr val="tx1"/>
                </a:solidFill>
              </a:rPr>
              <a:t>秋田県内在住の方ならどなたでも応募で</a:t>
            </a:r>
            <a:r>
              <a:rPr lang="ja-JP" altLang="en-US" sz="1050" dirty="0">
                <a:solidFill>
                  <a:schemeClr val="tx1"/>
                </a:solidFill>
              </a:rPr>
              <a:t> </a:t>
            </a:r>
            <a:r>
              <a:rPr kumimoji="1" lang="ja-JP" altLang="en-US" sz="1050" dirty="0">
                <a:solidFill>
                  <a:schemeClr val="tx1"/>
                </a:solidFill>
              </a:rPr>
              <a:t>きます。</a:t>
            </a:r>
          </a:p>
          <a:p>
            <a:r>
              <a:rPr lang="ja-JP" altLang="en-US" sz="1050" dirty="0">
                <a:solidFill>
                  <a:schemeClr val="tx1"/>
                </a:solidFill>
              </a:rPr>
              <a:t>　　　　　　　　　</a:t>
            </a:r>
            <a:r>
              <a:rPr kumimoji="1" lang="ja-JP" altLang="en-US" sz="1050" dirty="0">
                <a:solidFill>
                  <a:schemeClr val="tx1"/>
                </a:solidFill>
              </a:rPr>
              <a:t>　一応募者につき</a:t>
            </a:r>
            <a:r>
              <a:rPr kumimoji="1" lang="en-US" altLang="ja-JP" sz="1050" dirty="0">
                <a:solidFill>
                  <a:schemeClr val="tx1"/>
                </a:solidFill>
              </a:rPr>
              <a:t>2</a:t>
            </a:r>
            <a:r>
              <a:rPr kumimoji="1" lang="ja-JP" altLang="en-US" sz="1050" dirty="0">
                <a:solidFill>
                  <a:schemeClr val="tx1"/>
                </a:solidFill>
              </a:rPr>
              <a:t>点までとします。</a:t>
            </a:r>
          </a:p>
        </p:txBody>
      </p:sp>
      <p:sp>
        <p:nvSpPr>
          <p:cNvPr id="21" name="四角形: 角を丸くする 20">
            <a:extLst>
              <a:ext uri="{FF2B5EF4-FFF2-40B4-BE49-F238E27FC236}">
                <a16:creationId xmlns:a16="http://schemas.microsoft.com/office/drawing/2014/main" id="{11205C16-93DE-4272-A5C4-D6DC69D2C853}"/>
              </a:ext>
            </a:extLst>
          </p:cNvPr>
          <p:cNvSpPr/>
          <p:nvPr/>
        </p:nvSpPr>
        <p:spPr>
          <a:xfrm>
            <a:off x="467052" y="6211574"/>
            <a:ext cx="4038600" cy="36365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賞及び副賞　　</a:t>
            </a:r>
            <a:r>
              <a:rPr kumimoji="1" lang="ja-JP" altLang="en-US" sz="1200" dirty="0">
                <a:solidFill>
                  <a:schemeClr val="tx1"/>
                </a:solidFill>
              </a:rPr>
              <a:t>最優秀賞　１点　賞金</a:t>
            </a:r>
            <a:r>
              <a:rPr kumimoji="1" lang="en-US" altLang="ja-JP" sz="1200" dirty="0">
                <a:solidFill>
                  <a:schemeClr val="tx1"/>
                </a:solidFill>
              </a:rPr>
              <a:t>5</a:t>
            </a:r>
            <a:r>
              <a:rPr lang="ja-JP" altLang="en-US" sz="1200" dirty="0">
                <a:solidFill>
                  <a:schemeClr val="tx1"/>
                </a:solidFill>
              </a:rPr>
              <a:t>万円</a:t>
            </a:r>
            <a:endParaRPr kumimoji="1" lang="ja-JP" altLang="en-US" sz="1200" dirty="0">
              <a:solidFill>
                <a:schemeClr val="tx1"/>
              </a:solidFill>
            </a:endParaRPr>
          </a:p>
        </p:txBody>
      </p:sp>
      <p:sp>
        <p:nvSpPr>
          <p:cNvPr id="22" name="四角形: 角を丸くする 21">
            <a:extLst>
              <a:ext uri="{FF2B5EF4-FFF2-40B4-BE49-F238E27FC236}">
                <a16:creationId xmlns:a16="http://schemas.microsoft.com/office/drawing/2014/main" id="{5491CB43-84CC-4FA3-815B-0DAC92C6ADDA}"/>
              </a:ext>
            </a:extLst>
          </p:cNvPr>
          <p:cNvSpPr/>
          <p:nvPr/>
        </p:nvSpPr>
        <p:spPr>
          <a:xfrm>
            <a:off x="4658052" y="1578497"/>
            <a:ext cx="4028748" cy="204116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latin typeface="+mj-ea"/>
                <a:ea typeface="+mj-ea"/>
              </a:rPr>
              <a:t>応募方法</a:t>
            </a:r>
          </a:p>
          <a:p>
            <a:r>
              <a:rPr lang="ja-JP" altLang="en-US" sz="1050" dirty="0">
                <a:solidFill>
                  <a:schemeClr val="tx1"/>
                </a:solidFill>
                <a:latin typeface="+mj-ea"/>
                <a:ea typeface="+mj-ea"/>
              </a:rPr>
              <a:t>・作品は、応募用紙と一緒に郵送、持参、電子メールのいずれか</a:t>
            </a:r>
          </a:p>
          <a:p>
            <a:r>
              <a:rPr lang="ja-JP" altLang="en-US" sz="1050" dirty="0">
                <a:solidFill>
                  <a:schemeClr val="tx1"/>
                </a:solidFill>
                <a:latin typeface="+mj-ea"/>
                <a:ea typeface="+mj-ea"/>
              </a:rPr>
              <a:t>　の方法で提出してください。</a:t>
            </a:r>
          </a:p>
          <a:p>
            <a:r>
              <a:rPr kumimoji="1" lang="ja-JP" altLang="en-US" sz="1050" dirty="0">
                <a:solidFill>
                  <a:schemeClr val="tx1"/>
                </a:solidFill>
                <a:latin typeface="+mj-ea"/>
                <a:ea typeface="+mj-ea"/>
              </a:rPr>
              <a:t>①手書きの場合は、</a:t>
            </a:r>
            <a:r>
              <a:rPr kumimoji="1" lang="en-US" altLang="ja-JP" sz="1050" dirty="0">
                <a:solidFill>
                  <a:schemeClr val="tx1"/>
                </a:solidFill>
                <a:latin typeface="+mj-ea"/>
                <a:ea typeface="+mj-ea"/>
              </a:rPr>
              <a:t>A4</a:t>
            </a:r>
            <a:r>
              <a:rPr kumimoji="1" lang="ja-JP" altLang="en-US" sz="1050" dirty="0">
                <a:solidFill>
                  <a:schemeClr val="tx1"/>
                </a:solidFill>
                <a:latin typeface="+mj-ea"/>
                <a:ea typeface="+mj-ea"/>
              </a:rPr>
              <a:t>サイズの白紙にデザインを描いて</a:t>
            </a:r>
            <a:r>
              <a:rPr lang="ja-JP" altLang="en-US" sz="1050" dirty="0">
                <a:solidFill>
                  <a:schemeClr val="tx1"/>
                </a:solidFill>
                <a:latin typeface="+mj-ea"/>
                <a:ea typeface="+mj-ea"/>
              </a:rPr>
              <a:t>提出し</a:t>
            </a:r>
          </a:p>
          <a:p>
            <a:r>
              <a:rPr lang="ja-JP" altLang="en-US" sz="1050" dirty="0">
                <a:solidFill>
                  <a:schemeClr val="tx1"/>
                </a:solidFill>
                <a:latin typeface="+mj-ea"/>
                <a:ea typeface="+mj-ea"/>
              </a:rPr>
              <a:t>　</a:t>
            </a:r>
            <a:r>
              <a:rPr lang="ja-JP" altLang="en-US" sz="1050" dirty="0" err="1">
                <a:solidFill>
                  <a:schemeClr val="tx1"/>
                </a:solidFill>
                <a:latin typeface="+mj-ea"/>
                <a:ea typeface="+mj-ea"/>
              </a:rPr>
              <a:t>て</a:t>
            </a:r>
            <a:r>
              <a:rPr lang="ja-JP" altLang="en-US" sz="1050" dirty="0">
                <a:solidFill>
                  <a:schemeClr val="tx1"/>
                </a:solidFill>
                <a:latin typeface="+mj-ea"/>
                <a:ea typeface="+mj-ea"/>
              </a:rPr>
              <a:t>ください。</a:t>
            </a:r>
            <a:endParaRPr kumimoji="1" lang="ja-JP" altLang="en-US" sz="1050" dirty="0">
              <a:solidFill>
                <a:schemeClr val="tx1"/>
              </a:solidFill>
              <a:latin typeface="+mj-ea"/>
              <a:ea typeface="+mj-ea"/>
            </a:endParaRPr>
          </a:p>
          <a:p>
            <a:r>
              <a:rPr lang="ja-JP" altLang="en-US" sz="1050" dirty="0">
                <a:solidFill>
                  <a:schemeClr val="tx1"/>
                </a:solidFill>
                <a:latin typeface="+mj-ea"/>
                <a:ea typeface="+mj-ea"/>
              </a:rPr>
              <a:t>②電子データの場合は、シンボルマーク</a:t>
            </a:r>
            <a:r>
              <a:rPr lang="en-US" altLang="ja-JP" sz="1050" dirty="0">
                <a:solidFill>
                  <a:schemeClr val="tx1"/>
                </a:solidFill>
                <a:latin typeface="+mj-ea"/>
                <a:ea typeface="+mj-ea"/>
              </a:rPr>
              <a:t>1</a:t>
            </a:r>
            <a:r>
              <a:rPr lang="ja-JP" altLang="en-US" sz="1050" dirty="0">
                <a:solidFill>
                  <a:schemeClr val="tx1"/>
                </a:solidFill>
                <a:latin typeface="+mj-ea"/>
                <a:ea typeface="+mj-ea"/>
              </a:rPr>
              <a:t>点につき</a:t>
            </a:r>
            <a:r>
              <a:rPr lang="en-US" altLang="ja-JP" sz="1050" dirty="0">
                <a:solidFill>
                  <a:schemeClr val="tx1"/>
                </a:solidFill>
                <a:latin typeface="+mj-ea"/>
                <a:ea typeface="+mj-ea"/>
              </a:rPr>
              <a:t>5MB</a:t>
            </a:r>
            <a:r>
              <a:rPr lang="ja-JP" altLang="en-US" sz="1050" dirty="0">
                <a:solidFill>
                  <a:schemeClr val="tx1"/>
                </a:solidFill>
                <a:latin typeface="+mj-ea"/>
                <a:ea typeface="+mj-ea"/>
              </a:rPr>
              <a:t>以下、</a:t>
            </a:r>
          </a:p>
          <a:p>
            <a:r>
              <a:rPr lang="ja-JP" altLang="en-US" sz="1050" dirty="0">
                <a:solidFill>
                  <a:schemeClr val="tx1"/>
                </a:solidFill>
                <a:latin typeface="+mj-ea"/>
                <a:ea typeface="+mj-ea"/>
              </a:rPr>
              <a:t>　形式は</a:t>
            </a:r>
            <a:r>
              <a:rPr lang="en-US" altLang="ja-JP" sz="1050" dirty="0">
                <a:solidFill>
                  <a:schemeClr val="tx1"/>
                </a:solidFill>
                <a:latin typeface="+mj-ea"/>
                <a:ea typeface="+mj-ea"/>
              </a:rPr>
              <a:t>JPEG</a:t>
            </a:r>
            <a:r>
              <a:rPr lang="ja-JP" altLang="en-US" sz="1050" dirty="0">
                <a:solidFill>
                  <a:schemeClr val="tx1"/>
                </a:solidFill>
                <a:latin typeface="+mj-ea"/>
                <a:ea typeface="+mj-ea"/>
              </a:rPr>
              <a:t>または</a:t>
            </a:r>
            <a:r>
              <a:rPr lang="en-US" altLang="ja-JP" sz="1050" dirty="0">
                <a:solidFill>
                  <a:schemeClr val="tx1"/>
                </a:solidFill>
                <a:latin typeface="+mj-ea"/>
                <a:ea typeface="+mj-ea"/>
              </a:rPr>
              <a:t>PDF</a:t>
            </a:r>
            <a:r>
              <a:rPr lang="ja-JP" altLang="en-US" sz="1050" dirty="0">
                <a:solidFill>
                  <a:schemeClr val="tx1"/>
                </a:solidFill>
                <a:latin typeface="+mj-ea"/>
                <a:ea typeface="+mj-ea"/>
              </a:rPr>
              <a:t>として提出してください。電子メール</a:t>
            </a:r>
          </a:p>
          <a:p>
            <a:r>
              <a:rPr lang="ja-JP" altLang="en-US" sz="1050" dirty="0">
                <a:solidFill>
                  <a:schemeClr val="tx1"/>
                </a:solidFill>
                <a:latin typeface="+mj-ea"/>
                <a:ea typeface="+mj-ea"/>
              </a:rPr>
              <a:t>　の件名は、「トラック協会シンボルマーク応募」としてください。</a:t>
            </a:r>
          </a:p>
          <a:p>
            <a:r>
              <a:rPr lang="ja-JP" altLang="en-US" sz="1050" dirty="0">
                <a:solidFill>
                  <a:schemeClr val="tx1"/>
                </a:solidFill>
                <a:latin typeface="+mj-ea"/>
                <a:ea typeface="+mj-ea"/>
              </a:rPr>
              <a:t>・応募用紙には、氏名・年齢・住所・電話番号・メールアドレス・</a:t>
            </a:r>
          </a:p>
          <a:p>
            <a:r>
              <a:rPr lang="ja-JP" altLang="en-US" sz="1050" dirty="0">
                <a:solidFill>
                  <a:schemeClr val="tx1"/>
                </a:solidFill>
                <a:latin typeface="+mj-ea"/>
                <a:ea typeface="+mj-ea"/>
              </a:rPr>
              <a:t>　作品の説明（</a:t>
            </a:r>
            <a:r>
              <a:rPr lang="en-US" altLang="ja-JP" sz="1050" dirty="0">
                <a:solidFill>
                  <a:schemeClr val="tx1"/>
                </a:solidFill>
                <a:latin typeface="+mj-ea"/>
                <a:ea typeface="+mj-ea"/>
              </a:rPr>
              <a:t>200</a:t>
            </a:r>
            <a:r>
              <a:rPr lang="ja-JP" altLang="en-US" sz="1050" dirty="0">
                <a:solidFill>
                  <a:schemeClr val="tx1"/>
                </a:solidFill>
                <a:latin typeface="+mj-ea"/>
                <a:ea typeface="+mj-ea"/>
              </a:rPr>
              <a:t>字程度）を記入し、作品１点毎に１枚付けて</a:t>
            </a:r>
          </a:p>
          <a:p>
            <a:r>
              <a:rPr lang="ja-JP" altLang="en-US" sz="1050" dirty="0">
                <a:solidFill>
                  <a:schemeClr val="tx1"/>
                </a:solidFill>
                <a:latin typeface="+mj-ea"/>
                <a:ea typeface="+mj-ea"/>
              </a:rPr>
              <a:t>　ください。</a:t>
            </a:r>
          </a:p>
          <a:p>
            <a:endParaRPr lang="ja-JP" altLang="en-US" sz="1050" dirty="0">
              <a:solidFill>
                <a:schemeClr val="tx1"/>
              </a:solidFill>
              <a:latin typeface="+mj-ea"/>
              <a:ea typeface="+mj-ea"/>
            </a:endParaRPr>
          </a:p>
          <a:p>
            <a:endParaRPr kumimoji="1" lang="ja-JP" altLang="en-US" sz="1050" dirty="0">
              <a:solidFill>
                <a:schemeClr val="tx1"/>
              </a:solidFill>
            </a:endParaRPr>
          </a:p>
        </p:txBody>
      </p:sp>
      <p:sp>
        <p:nvSpPr>
          <p:cNvPr id="23" name="四角形: 角を丸くする 22">
            <a:extLst>
              <a:ext uri="{FF2B5EF4-FFF2-40B4-BE49-F238E27FC236}">
                <a16:creationId xmlns:a16="http://schemas.microsoft.com/office/drawing/2014/main" id="{B470460B-DE54-4277-8DA0-1F568E2E46D1}"/>
              </a:ext>
            </a:extLst>
          </p:cNvPr>
          <p:cNvSpPr/>
          <p:nvPr/>
        </p:nvSpPr>
        <p:spPr>
          <a:xfrm>
            <a:off x="4682707" y="3742723"/>
            <a:ext cx="4028748" cy="55037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審査結果　　</a:t>
            </a:r>
            <a:r>
              <a:rPr kumimoji="1" lang="ja-JP" altLang="en-US" sz="1050" dirty="0">
                <a:solidFill>
                  <a:schemeClr val="tx1"/>
                </a:solidFill>
              </a:rPr>
              <a:t>審査</a:t>
            </a:r>
            <a:r>
              <a:rPr lang="ja-JP" altLang="en-US" sz="1050" dirty="0">
                <a:solidFill>
                  <a:schemeClr val="tx1"/>
                </a:solidFill>
              </a:rPr>
              <a:t>結果について、終了後受賞者に直接通知し</a:t>
            </a:r>
            <a:r>
              <a:rPr lang="ja-JP" altLang="en-US" sz="1050" dirty="0" err="1">
                <a:solidFill>
                  <a:schemeClr val="tx1"/>
                </a:solidFill>
              </a:rPr>
              <a:t>ま</a:t>
            </a:r>
            <a:endParaRPr lang="ja-JP" altLang="en-US" sz="1050" dirty="0">
              <a:solidFill>
                <a:schemeClr val="tx1"/>
              </a:solidFill>
            </a:endParaRPr>
          </a:p>
          <a:p>
            <a:r>
              <a:rPr lang="ja-JP" altLang="en-US" sz="1050" dirty="0">
                <a:solidFill>
                  <a:schemeClr val="tx1"/>
                </a:solidFill>
              </a:rPr>
              <a:t>　　　　　　　　　　す。秋田県トラック協会ホームページにて公表します。</a:t>
            </a:r>
            <a:endParaRPr kumimoji="1" lang="ja-JP" altLang="en-US" sz="1050" dirty="0">
              <a:solidFill>
                <a:schemeClr val="tx1"/>
              </a:solidFill>
            </a:endParaRPr>
          </a:p>
        </p:txBody>
      </p:sp>
      <p:sp>
        <p:nvSpPr>
          <p:cNvPr id="24" name="四角形: 角を丸くする 23">
            <a:extLst>
              <a:ext uri="{FF2B5EF4-FFF2-40B4-BE49-F238E27FC236}">
                <a16:creationId xmlns:a16="http://schemas.microsoft.com/office/drawing/2014/main" id="{A16527CC-13D8-4614-966F-7D3674F1B947}"/>
              </a:ext>
            </a:extLst>
          </p:cNvPr>
          <p:cNvSpPr/>
          <p:nvPr/>
        </p:nvSpPr>
        <p:spPr>
          <a:xfrm>
            <a:off x="4658073" y="4416159"/>
            <a:ext cx="4053382" cy="136055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rPr>
              <a:t>その他</a:t>
            </a:r>
          </a:p>
          <a:p>
            <a:r>
              <a:rPr lang="ja-JP" altLang="en-US" sz="1050" dirty="0">
                <a:solidFill>
                  <a:schemeClr val="tx1"/>
                </a:solidFill>
              </a:rPr>
              <a:t>・応募作品は返却しません。</a:t>
            </a:r>
          </a:p>
          <a:p>
            <a:r>
              <a:rPr kumimoji="1" lang="ja-JP" altLang="en-US" sz="1050" dirty="0">
                <a:solidFill>
                  <a:schemeClr val="tx1"/>
                </a:solidFill>
              </a:rPr>
              <a:t>・シンボルマークとして適当なものがない場合は「該当なし」とする</a:t>
            </a:r>
          </a:p>
          <a:p>
            <a:r>
              <a:rPr lang="ja-JP" altLang="en-US" sz="1050" dirty="0">
                <a:solidFill>
                  <a:schemeClr val="tx1"/>
                </a:solidFill>
              </a:rPr>
              <a:t>  </a:t>
            </a:r>
            <a:r>
              <a:rPr kumimoji="1" lang="ja-JP" altLang="en-US" sz="1050" dirty="0">
                <a:solidFill>
                  <a:schemeClr val="tx1"/>
                </a:solidFill>
              </a:rPr>
              <a:t>場合があります。</a:t>
            </a:r>
          </a:p>
          <a:p>
            <a:r>
              <a:rPr lang="ja-JP" altLang="en-US" sz="1050" dirty="0">
                <a:solidFill>
                  <a:schemeClr val="tx1"/>
                </a:solidFill>
              </a:rPr>
              <a:t>・採用作品は、デザインの一部を修正・改変する場合があります。</a:t>
            </a:r>
          </a:p>
          <a:p>
            <a:r>
              <a:rPr kumimoji="1" lang="ja-JP" altLang="en-US" sz="1050" dirty="0">
                <a:solidFill>
                  <a:schemeClr val="tx1"/>
                </a:solidFill>
              </a:rPr>
              <a:t>・採用された作品の著作権と権利は（公社）秋田県トラック協会に</a:t>
            </a:r>
            <a:endParaRPr kumimoji="1" lang="en-US" altLang="ja-JP" sz="1050" dirty="0">
              <a:solidFill>
                <a:schemeClr val="tx1"/>
              </a:solidFill>
            </a:endParaRPr>
          </a:p>
          <a:p>
            <a:r>
              <a:rPr lang="en-US" altLang="ja-JP" sz="1050" dirty="0">
                <a:solidFill>
                  <a:schemeClr val="tx1"/>
                </a:solidFill>
              </a:rPr>
              <a:t>   </a:t>
            </a:r>
            <a:r>
              <a:rPr kumimoji="1" lang="ja-JP" altLang="en-US" sz="1050" dirty="0">
                <a:solidFill>
                  <a:schemeClr val="tx1"/>
                </a:solidFill>
              </a:rPr>
              <a:t>帰属します。</a:t>
            </a:r>
          </a:p>
        </p:txBody>
      </p:sp>
      <p:sp>
        <p:nvSpPr>
          <p:cNvPr id="25" name="右大かっこ 24">
            <a:extLst>
              <a:ext uri="{FF2B5EF4-FFF2-40B4-BE49-F238E27FC236}">
                <a16:creationId xmlns:a16="http://schemas.microsoft.com/office/drawing/2014/main" id="{C1535F50-911E-44C4-95AB-FE26CC99449A}"/>
              </a:ext>
            </a:extLst>
          </p:cNvPr>
          <p:cNvSpPr/>
          <p:nvPr/>
        </p:nvSpPr>
        <p:spPr>
          <a:xfrm>
            <a:off x="4606688" y="4062352"/>
            <a:ext cx="73152" cy="914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6" name="右大かっこ 25">
            <a:extLst>
              <a:ext uri="{FF2B5EF4-FFF2-40B4-BE49-F238E27FC236}">
                <a16:creationId xmlns:a16="http://schemas.microsoft.com/office/drawing/2014/main" id="{88629B2E-CDF3-4787-956C-E7C4CB4DCEC5}"/>
              </a:ext>
            </a:extLst>
          </p:cNvPr>
          <p:cNvSpPr/>
          <p:nvPr/>
        </p:nvSpPr>
        <p:spPr>
          <a:xfrm>
            <a:off x="8633098" y="5732506"/>
            <a:ext cx="73152" cy="914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3DFDCC96-E6DC-4685-919D-3F83B2ECB08D}"/>
              </a:ext>
            </a:extLst>
          </p:cNvPr>
          <p:cNvSpPr/>
          <p:nvPr/>
        </p:nvSpPr>
        <p:spPr>
          <a:xfrm>
            <a:off x="4675316" y="5899772"/>
            <a:ext cx="4018896" cy="73599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latin typeface="+mj-ea"/>
                <a:ea typeface="+mj-ea"/>
              </a:rPr>
              <a:t>応募先　</a:t>
            </a:r>
            <a:r>
              <a:rPr kumimoji="1" lang="ja-JP" altLang="en-US" sz="1200" dirty="0">
                <a:solidFill>
                  <a:schemeClr val="tx1"/>
                </a:solidFill>
                <a:latin typeface="+mj-ea"/>
                <a:ea typeface="+mj-ea"/>
              </a:rPr>
              <a:t>　〒</a:t>
            </a:r>
            <a:r>
              <a:rPr kumimoji="1" lang="en-US" altLang="ja-JP" sz="1200" dirty="0">
                <a:solidFill>
                  <a:schemeClr val="tx1"/>
                </a:solidFill>
                <a:latin typeface="+mj-ea"/>
                <a:ea typeface="+mj-ea"/>
              </a:rPr>
              <a:t>011-0904</a:t>
            </a:r>
            <a:r>
              <a:rPr kumimoji="1" lang="ja-JP" altLang="en-US" sz="1200" dirty="0">
                <a:solidFill>
                  <a:schemeClr val="tx1"/>
                </a:solidFill>
                <a:latin typeface="+mj-ea"/>
                <a:ea typeface="+mj-ea"/>
              </a:rPr>
              <a:t>　　秋田市寺内蛭根</a:t>
            </a:r>
            <a:r>
              <a:rPr kumimoji="1" lang="en-US" altLang="ja-JP" sz="1200" dirty="0">
                <a:solidFill>
                  <a:schemeClr val="tx1"/>
                </a:solidFill>
                <a:latin typeface="+mj-ea"/>
                <a:ea typeface="+mj-ea"/>
              </a:rPr>
              <a:t>1-15-20</a:t>
            </a:r>
            <a:endParaRPr kumimoji="1" lang="ja-JP" altLang="en-US" sz="1200" dirty="0">
              <a:solidFill>
                <a:schemeClr val="tx1"/>
              </a:solidFill>
              <a:latin typeface="+mj-ea"/>
              <a:ea typeface="+mj-ea"/>
            </a:endParaRPr>
          </a:p>
          <a:p>
            <a:r>
              <a:rPr lang="ja-JP" altLang="en-US" sz="1200" dirty="0">
                <a:solidFill>
                  <a:schemeClr val="tx1"/>
                </a:solidFill>
                <a:latin typeface="+mj-ea"/>
                <a:ea typeface="+mj-ea"/>
              </a:rPr>
              <a:t>　　　　　　　  公益社団法人秋田県トラック協会</a:t>
            </a:r>
          </a:p>
          <a:p>
            <a:r>
              <a:rPr kumimoji="1" lang="ja-JP" altLang="en-US" sz="1200" dirty="0">
                <a:solidFill>
                  <a:schemeClr val="tx1"/>
                </a:solidFill>
                <a:latin typeface="+mj-ea"/>
                <a:ea typeface="+mj-ea"/>
              </a:rPr>
              <a:t>　　　℡</a:t>
            </a:r>
            <a:r>
              <a:rPr kumimoji="1" lang="en-US" altLang="ja-JP" sz="1200" dirty="0">
                <a:solidFill>
                  <a:schemeClr val="tx1"/>
                </a:solidFill>
                <a:latin typeface="+mj-ea"/>
                <a:ea typeface="+mj-ea"/>
              </a:rPr>
              <a:t>018-863-5331</a:t>
            </a:r>
            <a:r>
              <a:rPr kumimoji="1" lang="ja-JP" altLang="en-US" sz="1200" dirty="0">
                <a:solidFill>
                  <a:schemeClr val="tx1"/>
                </a:solidFill>
                <a:latin typeface="+mj-ea"/>
                <a:ea typeface="+mj-ea"/>
              </a:rPr>
              <a:t>　</a:t>
            </a:r>
            <a:r>
              <a:rPr kumimoji="1" lang="en-US" altLang="ja-JP" sz="1200" dirty="0">
                <a:solidFill>
                  <a:schemeClr val="tx1"/>
                </a:solidFill>
                <a:latin typeface="+mj-ea"/>
                <a:ea typeface="+mj-ea"/>
              </a:rPr>
              <a:t>E</a:t>
            </a:r>
            <a:r>
              <a:rPr kumimoji="1" lang="ja-JP" altLang="en-US" sz="1200" dirty="0">
                <a:solidFill>
                  <a:schemeClr val="tx1"/>
                </a:solidFill>
                <a:latin typeface="+mj-ea"/>
                <a:ea typeface="+mj-ea"/>
              </a:rPr>
              <a:t>ﾒｰﾙ　</a:t>
            </a:r>
            <a:r>
              <a:rPr kumimoji="1" lang="en-US" altLang="ja-JP" sz="1200" dirty="0">
                <a:solidFill>
                  <a:schemeClr val="tx1"/>
                </a:solidFill>
                <a:latin typeface="+mj-ea"/>
                <a:ea typeface="+mj-ea"/>
              </a:rPr>
              <a:t>akita-truck.ai@ata.or.jp</a:t>
            </a:r>
            <a:endParaRPr kumimoji="1" lang="ja-JP" altLang="en-US" sz="1200" dirty="0">
              <a:solidFill>
                <a:schemeClr val="tx1"/>
              </a:solidFill>
              <a:latin typeface="+mj-ea"/>
              <a:ea typeface="+mj-ea"/>
            </a:endParaRPr>
          </a:p>
        </p:txBody>
      </p:sp>
    </p:spTree>
    <p:extLst>
      <p:ext uri="{BB962C8B-B14F-4D97-AF65-F5344CB8AC3E}">
        <p14:creationId xmlns:p14="http://schemas.microsoft.com/office/powerpoint/2010/main" val="1115446909"/>
      </p:ext>
    </p:extLst>
  </p:cSld>
  <p:clrMapOvr>
    <a:masterClrMapping/>
  </p:clrMapOvr>
</p:sld>
</file>

<file path=ppt/theme/theme1.xml><?xml version="1.0" encoding="utf-8"?>
<a:theme xmlns:a="http://schemas.openxmlformats.org/drawingml/2006/main" name="Office テーマ">
  <a:themeElements>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4E33A91-B197-4232-9972-355E8CB195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オレンジのデザイン テンプレート</Template>
  <TotalTime>0</TotalTime>
  <Words>141</Words>
  <Application>Microsoft Office PowerPoint</Application>
  <PresentationFormat>画面に合わせる (4:3)</PresentationFormat>
  <Paragraphs>41</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HGP創英角ﾎﾟｯﾌﾟ体</vt:lpstr>
      <vt:lpstr>ＭＳ Ｐゴシック</vt:lpstr>
      <vt:lpstr>游ゴシック</vt:lpstr>
      <vt:lpstr>Arial</vt:lpstr>
      <vt:lpstr>Calibri</vt:lpstr>
      <vt:lpstr>Wingdings</vt:lpstr>
      <vt:lpstr>Office テーマ</vt:lpstr>
      <vt:lpstr>シンボルマーク募集</vt:lpstr>
      <vt:lpstr>協会のシンボルマークを募集します。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2018-11-19T08:28:56Z</dcterms:created>
  <dcterms:modified xsi:type="dcterms:W3CDTF">2018-11-30T01:58:23Z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TC102881319990</vt:lpwstr>
  </property>
</Properties>
</file>